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8" r:id="rId6"/>
    <p:sldId id="269"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42" d="100"/>
          <a:sy n="142" d="100"/>
        </p:scale>
        <p:origin x="948" y="34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11/13/2025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11/13/2025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A5559-8B30-D401-0B98-AACE1929AF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D9EF10-8982-31A3-9E45-814BA7674E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72B5D8-EE63-1DB9-EC21-B87075B673E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1C0855-0DF8-0A4A-0871-4BE2768554B6}"/>
              </a:ext>
            </a:extLst>
          </p:cNvPr>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586688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CA2B4-879C-4485-6617-E59B2C199C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2033AE-5287-D531-5449-97DE39185D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62AF83-9BA7-1D67-127E-91EC1766ABD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0FF9972-6F61-C33A-A9F8-049B6C9C4C6B}"/>
              </a:ext>
            </a:extLst>
          </p:cNvPr>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005928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AB43D-CB00-AA6E-B075-E55AC20B8F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ED9E93-9471-04B4-D010-59A766573A10}"/>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a:t>
            </a:r>
            <a:r>
              <a:rPr lang="en-US" dirty="0"/>
              <a:t>11/19/25</a:t>
            </a:r>
            <a:r>
              <a:rPr lang="en-US" b="1" dirty="0">
                <a:solidFill>
                  <a:schemeClr val="accent1"/>
                </a:solidFill>
              </a:rPr>
              <a:t> TAC</a:t>
            </a:r>
          </a:p>
        </p:txBody>
      </p:sp>
      <p:sp>
        <p:nvSpPr>
          <p:cNvPr id="4" name="Slide Number Placeholder 3">
            <a:extLst>
              <a:ext uri="{FF2B5EF4-FFF2-40B4-BE49-F238E27FC236}">
                <a16:creationId xmlns:a16="http://schemas.microsoft.com/office/drawing/2014/main" id="{D7679DCF-CB3F-0D75-DDDB-2E67B9CB22D1}"/>
              </a:ext>
            </a:extLst>
          </p:cNvPr>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AA59BB84-AF10-EFE7-2257-7DEB45D6B1DE}"/>
              </a:ext>
            </a:extLst>
          </p:cNvPr>
          <p:cNvGraphicFramePr>
            <a:graphicFrameLocks noGrp="1"/>
          </p:cNvGraphicFramePr>
          <p:nvPr>
            <p:ph idx="1"/>
            <p:extLst>
              <p:ext uri="{D42A27DB-BD31-4B8C-83A1-F6EECF244321}">
                <p14:modId xmlns:p14="http://schemas.microsoft.com/office/powerpoint/2010/main" val="3712307672"/>
              </p:ext>
            </p:extLst>
          </p:nvPr>
        </p:nvGraphicFramePr>
        <p:xfrm>
          <a:off x="152399" y="990600"/>
          <a:ext cx="8839201" cy="5006190"/>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1050851">
                  <a:extLst>
                    <a:ext uri="{9D8B030D-6E8A-4147-A177-3AD203B41FA5}">
                      <a16:colId xmlns:a16="http://schemas.microsoft.com/office/drawing/2014/main" val="637760182"/>
                    </a:ext>
                  </a:extLst>
                </a:gridCol>
                <a:gridCol w="2819399">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Revision Request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NPRR1274, RPG Estimated Capital Cost Thresholds of Proposed Transmission Projects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NPRR1274.</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NPRR1274 and believes adjusting the Tier thresholds to account for inflation will help ensure ERCOT is reviewing the most appropriate and impactful transmission projects.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NPRR1274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NPRR1274</a:t>
                      </a:r>
                    </a:p>
                  </a:txBody>
                  <a:tcPr marL="13681" marR="13681" marT="0" marB="0"/>
                </a:tc>
                <a:extLst>
                  <a:ext uri="{0D108BD9-81ED-4DB2-BD59-A6C34878D82A}">
                    <a16:rowId xmlns:a16="http://schemas.microsoft.com/office/drawing/2014/main" val="2518775289"/>
                  </a:ext>
                </a:extLst>
              </a:tr>
              <a:tr h="741703">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NPRR1287, Revisions to Outage Coordination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NPRR1287.</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NPRR1287 and believes it implements changes that allow ERCOT to mitigate increasing challenges to the grid’s capability to support required Resource Planned Outages while maintaining reliability.</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NPRR1287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supports NPRR1287</a:t>
                      </a: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NPRR1298, Timing Requirements for Comments to Subcommittee Reports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NPRR1298.</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NPRR1298 and believes that it reiterates the existing discretion of PRS to consider comments filed to a PRS Report less than 6 days prior to a PRS meeting, similar to the existing discretion of PRS to consider comments posted after the 14-day comment period.</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NPRR1298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NPRR1298</a:t>
                      </a:r>
                    </a:p>
                  </a:txBody>
                  <a:tcPr marL="13681" marR="13681" marT="0" marB="0"/>
                </a:tc>
                <a:extLst>
                  <a:ext uri="{0D108BD9-81ED-4DB2-BD59-A6C34878D82A}">
                    <a16:rowId xmlns:a16="http://schemas.microsoft.com/office/drawing/2014/main" val="1666525996"/>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NPRR1300, Protected Information and ECEII to OPUC</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NPRR1300.</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NPRR1300 and believes it makes the necessary changes to the Protocols to implement SB 1877.</a:t>
                      </a: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This revision allows ERCOT to release  Protected Information and  ERCOT Critical Energy Infrastructure Information (ECEII) to Office of Public Utility Council (OPUC) without violating Protocols Section 1.3, Confidentiality.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NPRR1300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1300</a:t>
                      </a:r>
                    </a:p>
                  </a:txBody>
                  <a:tcPr marL="13681" marR="13681" marT="0" marB="0"/>
                </a:tc>
                <a:extLst>
                  <a:ext uri="{0D108BD9-81ED-4DB2-BD59-A6C34878D82A}">
                    <a16:rowId xmlns:a16="http://schemas.microsoft.com/office/drawing/2014/main" val="265964083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NPRR1303, Modernize Submission of Declarations of Natural Gas Pipeline Coordination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 (no additional impacts to this NPRR beyond what was captured in PR461, Customer</a:t>
                      </a: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Service Management (CSM) </a:t>
                      </a:r>
                      <a:r>
                        <a:rPr lang="en-US" sz="800">
                          <a:effectLst/>
                          <a:latin typeface="Calibri" panose="020F0502020204030204" pitchFamily="34" charset="0"/>
                          <a:ea typeface="Calibri" panose="020F0502020204030204" pitchFamily="34" charset="0"/>
                          <a:cs typeface="Calibri" panose="020F0502020204030204" pitchFamily="34" charset="0"/>
                        </a:rPr>
                        <a:t>Phase 2)</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NPRR1303.</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Nodal Protocol Revision Request (NPRR) 1303 and believes that it provides a positive market impact by improving the process in which the Declaration of Natural Gas Pipeline Coordination is submitted and received, from a physical form to an electronic format.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NPRR1303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NPRR1303</a:t>
                      </a:r>
                    </a:p>
                  </a:txBody>
                  <a:tcPr marL="13681" marR="13681" marT="0" marB="0"/>
                </a:tc>
                <a:extLst>
                  <a:ext uri="{0D108BD9-81ED-4DB2-BD59-A6C34878D82A}">
                    <a16:rowId xmlns:a16="http://schemas.microsoft.com/office/drawing/2014/main" val="4233150987"/>
                  </a:ext>
                </a:extLst>
              </a:tr>
            </a:tbl>
          </a:graphicData>
        </a:graphic>
      </p:graphicFrame>
    </p:spTree>
    <p:extLst>
      <p:ext uri="{BB962C8B-B14F-4D97-AF65-F5344CB8AC3E}">
        <p14:creationId xmlns:p14="http://schemas.microsoft.com/office/powerpoint/2010/main" val="1971827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C9D93-C809-DB5B-8AEC-168449122C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8D00F2-4D8D-F8AD-D265-95B35F12A0F1}"/>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a:t>
            </a:r>
            <a:r>
              <a:rPr lang="en-US" dirty="0"/>
              <a:t>11/19/25</a:t>
            </a:r>
            <a:r>
              <a:rPr lang="en-US" b="1" dirty="0">
                <a:solidFill>
                  <a:schemeClr val="accent1"/>
                </a:solidFill>
              </a:rPr>
              <a:t> TAC</a:t>
            </a:r>
          </a:p>
        </p:txBody>
      </p:sp>
      <p:sp>
        <p:nvSpPr>
          <p:cNvPr id="4" name="Slide Number Placeholder 3">
            <a:extLst>
              <a:ext uri="{FF2B5EF4-FFF2-40B4-BE49-F238E27FC236}">
                <a16:creationId xmlns:a16="http://schemas.microsoft.com/office/drawing/2014/main" id="{74DE1E1F-2506-64B4-2457-B24693E8EFE2}"/>
              </a:ext>
            </a:extLst>
          </p:cNvPr>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FDD5FCDE-BCAB-2B76-3983-BBE7DA694D51}"/>
              </a:ext>
            </a:extLst>
          </p:cNvPr>
          <p:cNvGraphicFramePr>
            <a:graphicFrameLocks noGrp="1"/>
          </p:cNvGraphicFramePr>
          <p:nvPr>
            <p:ph idx="1"/>
            <p:extLst>
              <p:ext uri="{D42A27DB-BD31-4B8C-83A1-F6EECF244321}">
                <p14:modId xmlns:p14="http://schemas.microsoft.com/office/powerpoint/2010/main" val="2832075598"/>
              </p:ext>
            </p:extLst>
          </p:nvPr>
        </p:nvGraphicFramePr>
        <p:xfrm>
          <a:off x="152399" y="1056061"/>
          <a:ext cx="8839201" cy="3893270"/>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Revision Request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CFSG Review</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939677">
                <a:tc>
                  <a:txBody>
                    <a:bodyPr/>
                    <a:lstStyle/>
                    <a:p>
                      <a:pPr marL="0" marR="0">
                        <a:lnSpc>
                          <a:spcPct val="107000"/>
                        </a:lnSpc>
                        <a:spcBef>
                          <a:spcPts val="0"/>
                        </a:spcBef>
                        <a:spcAft>
                          <a:spcPts val="0"/>
                        </a:spcAft>
                      </a:pPr>
                      <a:r>
                        <a:rPr lang="fr-FR" sz="800" dirty="0">
                          <a:effectLst/>
                          <a:latin typeface="Calibri" panose="020F0502020204030204" pitchFamily="34" charset="0"/>
                          <a:ea typeface="Calibri" panose="020F0502020204030204" pitchFamily="34" charset="0"/>
                          <a:cs typeface="Calibri" panose="020F0502020204030204" pitchFamily="34" charset="0"/>
                        </a:rPr>
                        <a:t>NOGRR280, </a:t>
                      </a:r>
                      <a:r>
                        <a:rPr lang="fr-FR" sz="800" dirty="0" err="1">
                          <a:effectLst/>
                          <a:latin typeface="Calibri" panose="020F0502020204030204" pitchFamily="34" charset="0"/>
                          <a:ea typeface="Calibri" panose="020F0502020204030204" pitchFamily="34" charset="0"/>
                          <a:cs typeface="Calibri" panose="020F0502020204030204" pitchFamily="34" charset="0"/>
                        </a:rPr>
                        <a:t>Consolidate</a:t>
                      </a:r>
                      <a:r>
                        <a:rPr lang="fr-FR" sz="800" dirty="0">
                          <a:effectLst/>
                          <a:latin typeface="Calibri" panose="020F0502020204030204" pitchFamily="34" charset="0"/>
                          <a:ea typeface="Calibri" panose="020F0502020204030204" pitchFamily="34" charset="0"/>
                          <a:cs typeface="Calibri" panose="020F0502020204030204" pitchFamily="34" charset="0"/>
                        </a:rPr>
                        <a:t> </a:t>
                      </a:r>
                      <a:r>
                        <a:rPr lang="fr-FR" sz="800" dirty="0" err="1">
                          <a:effectLst/>
                          <a:latin typeface="Calibri" panose="020F0502020204030204" pitchFamily="34" charset="0"/>
                          <a:ea typeface="Calibri" panose="020F0502020204030204" pitchFamily="34" charset="0"/>
                          <a:cs typeface="Calibri" panose="020F0502020204030204" pitchFamily="34" charset="0"/>
                        </a:rPr>
                        <a:t>Redundant</a:t>
                      </a:r>
                      <a:r>
                        <a:rPr lang="fr-FR" sz="800" dirty="0">
                          <a:effectLst/>
                          <a:latin typeface="Calibri" panose="020F0502020204030204" pitchFamily="34" charset="0"/>
                          <a:ea typeface="Calibri" panose="020F0502020204030204" pitchFamily="34" charset="0"/>
                          <a:cs typeface="Calibri" panose="020F0502020204030204" pitchFamily="34" charset="0"/>
                        </a:rPr>
                        <a:t> Communications </a:t>
                      </a:r>
                      <a:r>
                        <a:rPr lang="fr-FR" sz="800" dirty="0" err="1">
                          <a:effectLst/>
                          <a:latin typeface="Calibri" panose="020F0502020204030204" pitchFamily="34" charset="0"/>
                          <a:ea typeface="Calibri" panose="020F0502020204030204" pitchFamily="34" charset="0"/>
                          <a:cs typeface="Calibri" panose="020F0502020204030204" pitchFamily="34" charset="0"/>
                        </a:rPr>
                        <a:t>Requirements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NOGRR280.</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NOGRR280 and believes the removal of redundant language concerning communication path requirements for Competitive Renewable Energy Zone (CREZ) circuits and stations is warranted due to redundancy in the Nodal Operating Guide. This revision ensures closer alignment with the current architecture of the ERCOT and the Transmission and/or Distribution Service Provider (TDSP) systems.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NOGRR280</a:t>
                      </a:r>
                    </a:p>
                  </a:txBody>
                  <a:tcPr marL="13681" marR="13681" marT="0" marB="0"/>
                </a:tc>
                <a:extLst>
                  <a:ext uri="{0D108BD9-81ED-4DB2-BD59-A6C34878D82A}">
                    <a16:rowId xmlns:a16="http://schemas.microsoft.com/office/drawing/2014/main" val="3441490876"/>
                  </a:ext>
                </a:extLst>
              </a:tr>
              <a:tr h="69110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PGRR131, Requirements for Interconnection Cost Reporting for Transmission-Connected Generators - URGENT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Between $50K - $75K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PGRR131.</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PGRR131 and believes that it facilitates mandatory PUCT reporting requirements for TSPs and ERCOT for interconnection cost reporting for transmission-connected generators.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PGRR131</a:t>
                      </a:r>
                    </a:p>
                  </a:txBody>
                  <a:tcPr marL="13681" marR="13681" marT="0" marB="0"/>
                </a:tc>
                <a:extLst>
                  <a:ext uri="{0D108BD9-81ED-4DB2-BD59-A6C34878D82A}">
                    <a16:rowId xmlns:a16="http://schemas.microsoft.com/office/drawing/2014/main" val="2518775289"/>
                  </a:ext>
                </a:extLst>
              </a:tr>
              <a:tr h="57707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NPRR1294, Move OBD to Section 22 – Demand Response Data Definitions and Technical Specifications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Less than $5K (O&amp;M)</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NPRR1294.</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NPRR1294 and believes it has a positive market impact by standardizing the approval process for binding language.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NPRR1294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NPRR1294.</a:t>
                      </a: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extLst>
                  <a:ext uri="{0D108BD9-81ED-4DB2-BD59-A6C34878D82A}">
                    <a16:rowId xmlns:a16="http://schemas.microsoft.com/office/drawing/2014/main" val="1666525996"/>
                  </a:ext>
                </a:extLst>
              </a:tr>
            </a:tbl>
          </a:graphicData>
        </a:graphic>
      </p:graphicFrame>
    </p:spTree>
    <p:extLst>
      <p:ext uri="{BB962C8B-B14F-4D97-AF65-F5344CB8AC3E}">
        <p14:creationId xmlns:p14="http://schemas.microsoft.com/office/powerpoint/2010/main" val="3591758708"/>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11937</TotalTime>
  <Words>893</Words>
  <Application>Microsoft Office PowerPoint</Application>
  <PresentationFormat>On-screen Show (4:3)</PresentationFormat>
  <Paragraphs>90</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Revision Request Summary for 11/19/25 TAC</vt:lpstr>
      <vt:lpstr>Revision Request Summary for 11/19/25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Ann Shang Boren</cp:lastModifiedBy>
  <cp:revision>125</cp:revision>
  <cp:lastPrinted>2016-01-21T20:53:15Z</cp:lastPrinted>
  <dcterms:created xsi:type="dcterms:W3CDTF">2016-01-21T15:20:31Z</dcterms:created>
  <dcterms:modified xsi:type="dcterms:W3CDTF">2025-11-13T18:05:27Z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